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69" r:id="rId2"/>
    <p:sldId id="294" r:id="rId3"/>
    <p:sldId id="308" r:id="rId4"/>
    <p:sldId id="309" r:id="rId5"/>
    <p:sldId id="296" r:id="rId6"/>
    <p:sldId id="299" r:id="rId7"/>
    <p:sldId id="295" r:id="rId8"/>
    <p:sldId id="297" r:id="rId9"/>
    <p:sldId id="298" r:id="rId10"/>
    <p:sldId id="312" r:id="rId11"/>
    <p:sldId id="300" r:id="rId12"/>
    <p:sldId id="313" r:id="rId13"/>
    <p:sldId id="301" r:id="rId14"/>
    <p:sldId id="302" r:id="rId15"/>
    <p:sldId id="303" r:id="rId16"/>
    <p:sldId id="314" r:id="rId17"/>
    <p:sldId id="304" r:id="rId18"/>
    <p:sldId id="305" r:id="rId19"/>
    <p:sldId id="306" r:id="rId20"/>
    <p:sldId id="307" r:id="rId21"/>
    <p:sldId id="310" r:id="rId22"/>
    <p:sldId id="311" r:id="rId23"/>
    <p:sldId id="315" r:id="rId24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6"/>
    <a:srgbClr val="43C0C2"/>
    <a:srgbClr val="1CCFC9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8" autoAdjust="0"/>
    <p:restoredTop sz="94683"/>
  </p:normalViewPr>
  <p:slideViewPr>
    <p:cSldViewPr snapToGrid="0" snapToObjects="1">
      <p:cViewPr varScale="1">
        <p:scale>
          <a:sx n="73" d="100"/>
          <a:sy n="73" d="100"/>
        </p:scale>
        <p:origin x="1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6A56C-198F-4B0C-8050-CCB9FCE627FB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32FC3-8378-44C8-B58C-F011ADC890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0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2019-03-08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gif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emf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image" Target="../media/image2.em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gif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mp4"/><Relationship Id="rId7" Type="http://schemas.openxmlformats.org/officeDocument/2006/relationships/image" Target="../media/image2.emf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.gif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6.mp4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9.png"/><Relationship Id="rId5" Type="http://schemas.openxmlformats.org/officeDocument/2006/relationships/image" Target="../media/image2.emf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1.emf"/><Relationship Id="rId5" Type="http://schemas.openxmlformats.org/officeDocument/2006/relationships/image" Target="../media/image2.emf"/><Relationship Id="rId4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3.emf"/><Relationship Id="rId5" Type="http://schemas.openxmlformats.org/officeDocument/2006/relationships/image" Target="../media/image2.emf"/><Relationship Id="rId4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5.png"/><Relationship Id="rId5" Type="http://schemas.openxmlformats.org/officeDocument/2006/relationships/image" Target="../media/image2.emf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2350751"/>
            <a:ext cx="73104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목차</a:t>
            </a:r>
          </a:p>
        </p:txBody>
      </p:sp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7" name="텍스트 상자 3">
            <a:extLst>
              <a:ext uri="{FF2B5EF4-FFF2-40B4-BE49-F238E27FC236}">
                <a16:creationId xmlns:a16="http://schemas.microsoft.com/office/drawing/2014/main" id="{DA92EC89-0FFE-44AF-9F64-FB20B2EB0C49}"/>
              </a:ext>
            </a:extLst>
          </p:cNvPr>
          <p:cNvSpPr txBox="1"/>
          <p:nvPr/>
        </p:nvSpPr>
        <p:spPr>
          <a:xfrm>
            <a:off x="1451811" y="3609095"/>
            <a:ext cx="216679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800" b="1" dirty="0">
              <a:solidFill>
                <a:srgbClr val="0028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indent="-685800">
              <a:buFontTx/>
              <a:buChar char="-"/>
            </a:pPr>
            <a:r>
              <a:rPr lang="en-US" altLang="ko-KR" sz="48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Seq2Seq Model</a:t>
            </a:r>
          </a:p>
          <a:p>
            <a:pPr marL="685800" indent="-685800">
              <a:buFontTx/>
              <a:buChar char="-"/>
            </a:pPr>
            <a:endParaRPr lang="en-US" altLang="ko-KR" sz="4800" b="1" spc="-150" dirty="0">
              <a:solidFill>
                <a:srgbClr val="002856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685800" indent="-685800">
              <a:buFontTx/>
              <a:buChar char="-"/>
            </a:pPr>
            <a:r>
              <a:rPr lang="en-US" altLang="ko-KR" sz="4800" b="1" spc="-150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Attention, Self-Attention, Graph-Attention</a:t>
            </a:r>
          </a:p>
          <a:p>
            <a:pPr marL="685800" indent="-685800">
              <a:buFontTx/>
              <a:buChar char="-"/>
            </a:pPr>
            <a:endParaRPr lang="en-US" altLang="ko-KR" sz="4800" b="1" spc="-150" dirty="0">
              <a:solidFill>
                <a:srgbClr val="002856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685800" indent="-685800">
              <a:buFontTx/>
              <a:buChar char="-"/>
            </a:pPr>
            <a:r>
              <a:rPr lang="en-US" altLang="ko-KR" sz="4800" b="1" spc="-150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Attention Network in Deep Reinforcement Learning</a:t>
            </a:r>
          </a:p>
          <a:p>
            <a:endParaRPr lang="en-US" altLang="ko-KR" sz="4800" b="1" spc="-150" dirty="0">
              <a:solidFill>
                <a:srgbClr val="002856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654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and SELF-ATTENTION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2E372D-D231-46B1-BE1D-E7961F6F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539" y="5238750"/>
            <a:ext cx="10106025" cy="3238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537A5F-2B50-481C-8247-8111FFF63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894" y="4764688"/>
            <a:ext cx="10172700" cy="39147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51BB14-70D9-4696-9C83-9B84C32C25CD}"/>
              </a:ext>
            </a:extLst>
          </p:cNvPr>
          <p:cNvSpPr/>
          <p:nvPr/>
        </p:nvSpPr>
        <p:spPr>
          <a:xfrm>
            <a:off x="3398108" y="9137940"/>
            <a:ext cx="727813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한 단어와 한 단어 간의 관계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BF5822-BBAE-4DC7-90DF-853F5E4481FE}"/>
              </a:ext>
            </a:extLst>
          </p:cNvPr>
          <p:cNvSpPr/>
          <p:nvPr/>
        </p:nvSpPr>
        <p:spPr>
          <a:xfrm>
            <a:off x="13706175" y="9169187"/>
            <a:ext cx="806642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Query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와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(Key, Value)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간의 관계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55791F-A9D9-4583-B959-E8B252B627A3}"/>
              </a:ext>
            </a:extLst>
          </p:cNvPr>
          <p:cNvSpPr/>
          <p:nvPr/>
        </p:nvSpPr>
        <p:spPr>
          <a:xfrm>
            <a:off x="4974860" y="4459408"/>
            <a:ext cx="41246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31FD85-05C4-4E65-A402-018675F8076F}"/>
              </a:ext>
            </a:extLst>
          </p:cNvPr>
          <p:cNvSpPr/>
          <p:nvPr/>
        </p:nvSpPr>
        <p:spPr>
          <a:xfrm>
            <a:off x="15338931" y="4362994"/>
            <a:ext cx="41246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Self-Attention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85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4186C6-AA01-4FAE-BA5C-F3B1E81B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59" y="4201127"/>
            <a:ext cx="10172700" cy="391477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BFA1D28-55C0-43ED-AC5E-8BC614B1749E}"/>
              </a:ext>
            </a:extLst>
          </p:cNvPr>
          <p:cNvGrpSpPr/>
          <p:nvPr/>
        </p:nvGrpSpPr>
        <p:grpSpPr>
          <a:xfrm>
            <a:off x="12874888" y="4206879"/>
            <a:ext cx="10172700" cy="3914775"/>
            <a:chOff x="12556216" y="3316621"/>
            <a:chExt cx="10172700" cy="39147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2BD1E8-7AA7-4F72-A3E9-9BB93B98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6216" y="3316621"/>
              <a:ext cx="10172700" cy="391477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40CE92-285C-428E-B7F7-DFEABE9282E9}"/>
                </a:ext>
              </a:extLst>
            </p:cNvPr>
            <p:cNvSpPr/>
            <p:nvPr/>
          </p:nvSpPr>
          <p:spPr>
            <a:xfrm>
              <a:off x="16039070" y="5226908"/>
              <a:ext cx="2990335" cy="1890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6D36C16-0EB8-4B55-B14E-CD1A17B62D5B}"/>
                </a:ext>
              </a:extLst>
            </p:cNvPr>
            <p:cNvSpPr/>
            <p:nvPr/>
          </p:nvSpPr>
          <p:spPr>
            <a:xfrm>
              <a:off x="19869665" y="3534032"/>
              <a:ext cx="1190025" cy="5314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177375-828B-4A78-A2C9-B167257D29E5}"/>
              </a:ext>
            </a:extLst>
          </p:cNvPr>
          <p:cNvSpPr/>
          <p:nvPr/>
        </p:nvSpPr>
        <p:spPr>
          <a:xfrm>
            <a:off x="15418630" y="5227480"/>
            <a:ext cx="1210962" cy="1087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3902BCB-C60F-40D0-BD43-3ED15F584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296" t="6788" r="18229" b="80345"/>
          <a:stretch/>
        </p:blipFill>
        <p:spPr>
          <a:xfrm>
            <a:off x="15505126" y="4648277"/>
            <a:ext cx="963827" cy="5037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D2D7E4-4833-407F-B83B-EC0E7421C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03" t="50000" r="44169" b="37133"/>
          <a:stretch/>
        </p:blipFill>
        <p:spPr>
          <a:xfrm>
            <a:off x="16917093" y="6117166"/>
            <a:ext cx="2088290" cy="50371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028F2B-7870-4F75-8351-739ED2A21F69}"/>
              </a:ext>
            </a:extLst>
          </p:cNvPr>
          <p:cNvSpPr/>
          <p:nvPr/>
        </p:nvSpPr>
        <p:spPr>
          <a:xfrm>
            <a:off x="16357742" y="6711443"/>
            <a:ext cx="3608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(</a:t>
            </a:r>
            <a:r>
              <a:rPr lang="en-US" altLang="ko-KR" sz="1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Modulab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, like) 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 </a:t>
            </a:r>
            <a:r>
              <a:rPr lang="ko-KR" altLang="en-US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좋아해요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!</a:t>
            </a:r>
          </a:p>
          <a:p>
            <a:pPr>
              <a:defRPr/>
            </a:pP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(</a:t>
            </a:r>
            <a:r>
              <a:rPr lang="en-US" altLang="ko-KR" sz="1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Modulab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, so much)  </a:t>
            </a:r>
            <a:r>
              <a:rPr lang="ko-KR" altLang="en-US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좋아해요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!</a:t>
            </a:r>
          </a:p>
          <a:p>
            <a:pPr>
              <a:defRPr/>
            </a:pP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(</a:t>
            </a:r>
            <a:r>
              <a:rPr lang="en-US" altLang="ko-KR" sz="1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Modulab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, you)  </a:t>
            </a:r>
            <a:r>
              <a:rPr lang="ko-KR" altLang="en-US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좋아해요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!</a:t>
            </a:r>
          </a:p>
          <a:p>
            <a:pPr>
              <a:defRPr/>
            </a:pP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(you, so much)  </a:t>
            </a:r>
            <a:r>
              <a:rPr lang="ko-KR" altLang="en-US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좋아해요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  <a:sym typeface="Wingdings" panose="05000000000000000000" pitchFamily="2" charset="2"/>
              </a:rPr>
              <a:t>!</a:t>
            </a:r>
            <a:endParaRPr lang="ko-KR" altLang="en-US" sz="1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80AE42-9992-4346-8A66-5DF97542BCBE}"/>
              </a:ext>
            </a:extLst>
          </p:cNvPr>
          <p:cNvSpPr/>
          <p:nvPr/>
        </p:nvSpPr>
        <p:spPr>
          <a:xfrm>
            <a:off x="13293267" y="8339065"/>
            <a:ext cx="9506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Query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제일 잘 표현할 수 있는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(key, value) pair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D2898-62BD-4FB8-85D6-1A9C692F4833}"/>
              </a:ext>
            </a:extLst>
          </p:cNvPr>
          <p:cNvSpPr/>
          <p:nvPr/>
        </p:nvSpPr>
        <p:spPr>
          <a:xfrm>
            <a:off x="2465015" y="8338954"/>
            <a:ext cx="8118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가장 잘 번역 될 수 있는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(key, value) pair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58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48A7D5-ABCB-4428-A102-3AC791E4C10A}"/>
              </a:ext>
            </a:extLst>
          </p:cNvPr>
          <p:cNvSpPr/>
          <p:nvPr/>
        </p:nvSpPr>
        <p:spPr>
          <a:xfrm>
            <a:off x="1119186" y="3455515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400" dirty="0">
                <a:solidFill>
                  <a:srgbClr val="222222"/>
                </a:solidFill>
                <a:latin typeface="Arial" panose="020B0604020202020204" pitchFamily="34" charset="0"/>
                <a:ea typeface="Bitstream Vera Sans Mono"/>
              </a:rPr>
              <a:t>“</a:t>
            </a:r>
            <a:r>
              <a:rPr lang="ko-KR" altLang="ko-KR" sz="4400" dirty="0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The </a:t>
            </a:r>
            <a:r>
              <a:rPr lang="ko-KR" altLang="ko-KR" sz="4400" dirty="0" err="1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animal</a:t>
            </a:r>
            <a:r>
              <a:rPr lang="ko-KR" altLang="ko-KR" sz="4400" dirty="0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 </a:t>
            </a:r>
            <a:r>
              <a:rPr lang="ko-KR" altLang="ko-KR" sz="4400" dirty="0" err="1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didn't</a:t>
            </a:r>
            <a:r>
              <a:rPr lang="ko-KR" altLang="ko-KR" sz="4400" dirty="0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 </a:t>
            </a:r>
            <a:r>
              <a:rPr lang="ko-KR" altLang="ko-KR" sz="4400" dirty="0" err="1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cross</a:t>
            </a:r>
            <a:r>
              <a:rPr lang="ko-KR" altLang="ko-KR" sz="4400" dirty="0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 </a:t>
            </a:r>
            <a:r>
              <a:rPr lang="ko-KR" altLang="ko-KR" sz="4400" dirty="0" err="1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the</a:t>
            </a:r>
            <a:r>
              <a:rPr lang="ko-KR" altLang="ko-KR" sz="4400" dirty="0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 </a:t>
            </a:r>
            <a:r>
              <a:rPr lang="ko-KR" altLang="ko-KR" sz="4400" dirty="0" err="1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street</a:t>
            </a:r>
            <a:r>
              <a:rPr lang="ko-KR" altLang="ko-KR" sz="4400" dirty="0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 </a:t>
            </a:r>
            <a:r>
              <a:rPr lang="ko-KR" altLang="ko-KR" sz="4400" dirty="0" err="1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because</a:t>
            </a:r>
            <a:r>
              <a:rPr lang="ko-KR" altLang="ko-KR" sz="4400" dirty="0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 </a:t>
            </a:r>
            <a:r>
              <a:rPr lang="ko-KR" altLang="ko-KR" sz="4400" dirty="0" err="1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it</a:t>
            </a:r>
            <a:r>
              <a:rPr lang="ko-KR" altLang="ko-KR" sz="4400" dirty="0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 </a:t>
            </a:r>
            <a:r>
              <a:rPr lang="ko-KR" altLang="ko-KR" sz="4400" dirty="0" err="1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was</a:t>
            </a:r>
            <a:r>
              <a:rPr lang="ko-KR" altLang="ko-KR" sz="4400" dirty="0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 </a:t>
            </a:r>
            <a:r>
              <a:rPr lang="ko-KR" altLang="ko-KR" sz="4400" dirty="0" err="1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too</a:t>
            </a:r>
            <a:r>
              <a:rPr lang="ko-KR" altLang="ko-KR" sz="4400" dirty="0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 </a:t>
            </a:r>
            <a:r>
              <a:rPr lang="ko-KR" altLang="ko-KR" sz="4400" dirty="0" err="1">
                <a:solidFill>
                  <a:srgbClr val="C7254E"/>
                </a:solidFill>
                <a:latin typeface="Arial Unicode MS" panose="020B0604020202020204" pitchFamily="50" charset="-127"/>
                <a:ea typeface="Bitstream Vera Sans Mono"/>
              </a:rPr>
              <a:t>tired</a:t>
            </a:r>
            <a:r>
              <a:rPr lang="ko-KR" altLang="ko-KR" sz="4400" dirty="0">
                <a:solidFill>
                  <a:srgbClr val="222222"/>
                </a:solidFill>
                <a:ea typeface="Helvetica" panose="020B0604020202020204" pitchFamily="34" charset="0"/>
              </a:rPr>
              <a:t>”</a:t>
            </a:r>
            <a:r>
              <a:rPr lang="ko-KR" altLang="ko-KR" dirty="0">
                <a:latin typeface="Arial" panose="020B0604020202020204" pitchFamily="34" charset="0"/>
              </a:rPr>
              <a:t> </a:t>
            </a:r>
            <a:endParaRPr lang="ko-KR" altLang="ko-KR" sz="5400" dirty="0"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00EA3E-BC6A-4504-BE26-E351B0470DA4}"/>
              </a:ext>
            </a:extLst>
          </p:cNvPr>
          <p:cNvSpPr/>
          <p:nvPr/>
        </p:nvSpPr>
        <p:spPr>
          <a:xfrm>
            <a:off x="1187768" y="4560862"/>
            <a:ext cx="1775496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자기 주의를 기울여 입력 시퀀스의 다른 위치에서 단서를 찾아 볼 수 있으므로 단어를 더 잘 인코딩 할 수 있다</a:t>
            </a: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3373E1-8E7C-49C9-95BC-0BCD9AB51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372" y="6347353"/>
            <a:ext cx="5324666" cy="4944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DAEEB4-1513-4979-9BC1-424063060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0964" y="6347353"/>
            <a:ext cx="5843187" cy="503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88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3074" name="Picture 2" descr="http://jalammar.github.io/images/t/transformer_self_attention_vectors.png">
            <a:extLst>
              <a:ext uri="{FF2B5EF4-FFF2-40B4-BE49-F238E27FC236}">
                <a16:creationId xmlns:a16="http://schemas.microsoft.com/office/drawing/2014/main" id="{42AB9DD7-6E96-4356-BB8B-BDB194AD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68" y="3802255"/>
            <a:ext cx="12202358" cy="769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486B60-7F86-49E6-963A-EB21841AE881}"/>
              </a:ext>
            </a:extLst>
          </p:cNvPr>
          <p:cNvSpPr/>
          <p:nvPr/>
        </p:nvSpPr>
        <p:spPr>
          <a:xfrm>
            <a:off x="12314894" y="3771873"/>
            <a:ext cx="1119695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Input : Query, Key, and Value Vector</a:t>
            </a:r>
          </a:p>
          <a:p>
            <a:pPr marL="571500" indent="-571500">
              <a:buFontTx/>
              <a:buChar char="-"/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Q, K, V (64) &lt; Embedding Vector (512)</a:t>
            </a:r>
          </a:p>
        </p:txBody>
      </p:sp>
    </p:spTree>
    <p:extLst>
      <p:ext uri="{BB962C8B-B14F-4D97-AF65-F5344CB8AC3E}">
        <p14:creationId xmlns:p14="http://schemas.microsoft.com/office/powerpoint/2010/main" val="374136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4100" name="Picture 4" descr="https://i0.wp.com/mlexplained.com/wp-content/uploads/2017/12/attention_concept.png?resize=300%2C177">
            <a:extLst>
              <a:ext uri="{FF2B5EF4-FFF2-40B4-BE49-F238E27FC236}">
                <a16:creationId xmlns:a16="http://schemas.microsoft.com/office/drawing/2014/main" id="{8EB721D5-310A-47AF-A4ED-E5E9E080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68" y="3455515"/>
            <a:ext cx="8968061" cy="529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88E499-98EA-4FF4-B71B-ADF178675DD7}"/>
              </a:ext>
            </a:extLst>
          </p:cNvPr>
          <p:cNvSpPr/>
          <p:nvPr/>
        </p:nvSpPr>
        <p:spPr>
          <a:xfrm>
            <a:off x="11922806" y="4023601"/>
            <a:ext cx="1119695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English </a:t>
            </a: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Chinese</a:t>
            </a:r>
            <a:endParaRPr lang="en-US" altLang="ko-KR" sz="4400" b="1" dirty="0">
              <a:solidFill>
                <a:srgbClr val="002856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Values : the relevance of the encoder hidden states</a:t>
            </a:r>
          </a:p>
          <a:p>
            <a:pPr marL="571500" indent="-571500">
              <a:buFontTx/>
              <a:buChar char="-"/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Query : the decoder state</a:t>
            </a:r>
          </a:p>
          <a:p>
            <a:pPr marL="571500" indent="-571500">
              <a:buFontTx/>
              <a:buChar char="-"/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Keys : the encoder hidden state</a:t>
            </a:r>
          </a:p>
          <a:p>
            <a:pPr marL="571500" indent="-571500">
              <a:buFontTx/>
              <a:buChar char="-"/>
              <a:defRPr/>
            </a:pPr>
            <a:endParaRPr lang="en-US" altLang="ko-KR" sz="4400" b="1" dirty="0">
              <a:solidFill>
                <a:srgbClr val="002856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89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124" name="Picture 4" descr="http://jalammar.github.io/images/t/self-attention_softmax.png">
            <a:extLst>
              <a:ext uri="{FF2B5EF4-FFF2-40B4-BE49-F238E27FC236}">
                <a16:creationId xmlns:a16="http://schemas.microsoft.com/office/drawing/2014/main" id="{C03A7974-C3E2-4065-BB54-81A30C81B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7" y="4320842"/>
            <a:ext cx="12090794" cy="761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E0284E6-1E17-409B-8939-8BF612032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894" y="4047138"/>
            <a:ext cx="7636214" cy="16946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3D1E14-D494-4183-9E1E-1287C35131F0}"/>
              </a:ext>
            </a:extLst>
          </p:cNvPr>
          <p:cNvSpPr/>
          <p:nvPr/>
        </p:nvSpPr>
        <p:spPr>
          <a:xfrm>
            <a:off x="12313647" y="6015511"/>
            <a:ext cx="111969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Score : </a:t>
            </a:r>
            <a:r>
              <a:rPr lang="ko-KR" altLang="en-US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특정 위치에 단어를 인코딩 할 때 입력된 문장의 다른 부분에 얼마나 많은 초점을 둘지 결정</a:t>
            </a:r>
            <a:endParaRPr lang="en-US" altLang="ko-KR" sz="4400" b="1" dirty="0">
              <a:solidFill>
                <a:srgbClr val="002856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Divided by number : Stable gradients</a:t>
            </a:r>
          </a:p>
          <a:p>
            <a:pPr marL="571500" indent="-571500">
              <a:buFontTx/>
              <a:buChar char="-"/>
              <a:defRPr/>
            </a:pPr>
            <a:r>
              <a:rPr lang="en-US" altLang="ko-KR" sz="4400" b="1" dirty="0" err="1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Softmax</a:t>
            </a: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score : </a:t>
            </a:r>
            <a:r>
              <a:rPr lang="ko-KR" altLang="en-US" sz="4400" b="1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각 단어가 각 포지션에서 얼마나 표현 될지</a:t>
            </a:r>
            <a:endParaRPr lang="en-US" altLang="ko-KR" sz="4400" b="1" dirty="0">
              <a:solidFill>
                <a:srgbClr val="002856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altLang="ko-KR" sz="4400" b="1" dirty="0">
              <a:solidFill>
                <a:srgbClr val="002856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286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C23BE8-8AB2-49B6-BED6-FA9DEF342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200" y="3205431"/>
            <a:ext cx="15226009" cy="90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65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126" name="Picture 6" descr="http://jalammar.github.io/images/t/self-attention-output.png">
            <a:extLst>
              <a:ext uri="{FF2B5EF4-FFF2-40B4-BE49-F238E27FC236}">
                <a16:creationId xmlns:a16="http://schemas.microsoft.com/office/drawing/2014/main" id="{FE21B29E-1B03-4B97-874F-966938D8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3370275"/>
            <a:ext cx="9964732" cy="947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jalammar.github.io/images/t/self-attention-matrix-calculation-2.png">
            <a:extLst>
              <a:ext uri="{FF2B5EF4-FFF2-40B4-BE49-F238E27FC236}">
                <a16:creationId xmlns:a16="http://schemas.microsoft.com/office/drawing/2014/main" id="{5FF1E88A-3F47-43B9-9D13-3EFDDD95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236" y="6094267"/>
            <a:ext cx="10292049" cy="402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4E8050-FE2D-43A3-9185-58A6D41ED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153" y="3980234"/>
            <a:ext cx="7636214" cy="169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36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7170" name="Picture 2" descr="http://jalammar.github.io/images/t/transformer_attention_heads_qkv.png">
            <a:extLst>
              <a:ext uri="{FF2B5EF4-FFF2-40B4-BE49-F238E27FC236}">
                <a16:creationId xmlns:a16="http://schemas.microsoft.com/office/drawing/2014/main" id="{395C4545-F476-41C5-85EB-6505DE4D5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55" y="3913183"/>
            <a:ext cx="12477750" cy="73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jalammar.github.io/images/t/transformer_attention_heads_z.png">
            <a:extLst>
              <a:ext uri="{FF2B5EF4-FFF2-40B4-BE49-F238E27FC236}">
                <a16:creationId xmlns:a16="http://schemas.microsoft.com/office/drawing/2014/main" id="{851C8D66-A027-49DC-9A4E-915A873E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3308" y="5203393"/>
            <a:ext cx="969645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51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8194" name="Picture 2" descr="http://jalammar.github.io/images/t/transformer_attention_heads_weight_matrix_o.png">
            <a:extLst>
              <a:ext uri="{FF2B5EF4-FFF2-40B4-BE49-F238E27FC236}">
                <a16:creationId xmlns:a16="http://schemas.microsoft.com/office/drawing/2014/main" id="{204C5D4C-7CA9-413C-91AC-83AEAABA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5" y="4478831"/>
            <a:ext cx="11880273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jalammar.github.io/images/t/transformer_multi-headed_self-attention-recap.png">
            <a:extLst>
              <a:ext uri="{FF2B5EF4-FFF2-40B4-BE49-F238E27FC236}">
                <a16:creationId xmlns:a16="http://schemas.microsoft.com/office/drawing/2014/main" id="{C78A99C1-BCE8-4274-9030-2E144A8A0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7958" y="4275312"/>
            <a:ext cx="12434455" cy="696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SEQ2SEQ MODEL</a:t>
            </a:r>
          </a:p>
        </p:txBody>
      </p:sp>
      <p:pic>
        <p:nvPicPr>
          <p:cNvPr id="2" name="seq2seq_1">
            <a:hlinkClick r:id="" action="ppaction://media"/>
            <a:extLst>
              <a:ext uri="{FF2B5EF4-FFF2-40B4-BE49-F238E27FC236}">
                <a16:creationId xmlns:a16="http://schemas.microsoft.com/office/drawing/2014/main" id="{D2DEE209-95C8-4044-A480-64EC86B57B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3205" y="3110844"/>
            <a:ext cx="13716000" cy="4114800"/>
          </a:xfrm>
          <a:prstGeom prst="rect">
            <a:avLst/>
          </a:prstGeom>
        </p:spPr>
      </p:pic>
      <p:pic>
        <p:nvPicPr>
          <p:cNvPr id="3" name="seq2seq_2">
            <a:hlinkClick r:id="" action="ppaction://media"/>
            <a:extLst>
              <a:ext uri="{FF2B5EF4-FFF2-40B4-BE49-F238E27FC236}">
                <a16:creationId xmlns:a16="http://schemas.microsoft.com/office/drawing/2014/main" id="{37497E73-994E-4349-BD36-7F7DC07964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33205" y="7781644"/>
            <a:ext cx="13716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7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 VISUALIZATION and CNN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9220" name="Picture 4" descr="http://jalammar.github.io/images/t/transformer_self-attention_visualization_3.png">
            <a:extLst>
              <a:ext uri="{FF2B5EF4-FFF2-40B4-BE49-F238E27FC236}">
                <a16:creationId xmlns:a16="http://schemas.microsoft.com/office/drawing/2014/main" id="{146D82E5-4068-4BCF-8E27-D11A93A6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7" y="3792145"/>
            <a:ext cx="7758721" cy="757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AGAN">
            <a:extLst>
              <a:ext uri="{FF2B5EF4-FFF2-40B4-BE49-F238E27FC236}">
                <a16:creationId xmlns:a16="http://schemas.microsoft.com/office/drawing/2014/main" id="{7B7FEC89-CE71-48D5-9BD3-2B6549D8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219" y="5126476"/>
            <a:ext cx="13303513" cy="546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738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spc="-150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ATTENTION NETWORK in DEEP REINFORCEMENT 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439919-5139-4EE2-9976-E6B4B7588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5334"/>
            <a:ext cx="12462253" cy="50203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C3AF01-E356-44EF-80E2-82FD7666A51F}"/>
              </a:ext>
            </a:extLst>
          </p:cNvPr>
          <p:cNvSpPr/>
          <p:nvPr/>
        </p:nvSpPr>
        <p:spPr>
          <a:xfrm>
            <a:off x="3755445" y="12875763"/>
            <a:ext cx="16628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Choi, </a:t>
            </a:r>
            <a:r>
              <a:rPr lang="en-US" altLang="ko-KR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Jinyoung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Beom-Jin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 Lee, and </a:t>
            </a:r>
            <a:r>
              <a:rPr lang="en-US" altLang="ko-KR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Byoung-Tak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 Zhang. "Multi-focus attention network for efficient deep reinforcement learning." </a:t>
            </a:r>
            <a:r>
              <a:rPr lang="en-US" altLang="ko-KR" sz="1400" i="1" dirty="0">
                <a:solidFill>
                  <a:srgbClr val="222222"/>
                </a:solidFill>
                <a:latin typeface="Arial" panose="020B0604020202020204" pitchFamily="34" charset="0"/>
              </a:rPr>
              <a:t>Workshops at the Thirty-First AAAI Conference on Artificial Intelligence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. 2017.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DD40A3-2CC5-4AC1-89CB-F1FEB2A6E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5804" y="6648091"/>
            <a:ext cx="11686608" cy="58078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3DF5BD-8B14-4642-865C-4DC24F77626E}"/>
              </a:ext>
            </a:extLst>
          </p:cNvPr>
          <p:cNvSpPr/>
          <p:nvPr/>
        </p:nvSpPr>
        <p:spPr>
          <a:xfrm>
            <a:off x="2681416" y="4559643"/>
            <a:ext cx="1544595" cy="394609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45727A-89CA-410F-AE51-D3757D30F24C}"/>
              </a:ext>
            </a:extLst>
          </p:cNvPr>
          <p:cNvSpPr/>
          <p:nvPr/>
        </p:nvSpPr>
        <p:spPr>
          <a:xfrm>
            <a:off x="2712151" y="8645684"/>
            <a:ext cx="1735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States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6E7217B-17DE-4B0F-BE15-CF78AEB91FF8}"/>
              </a:ext>
            </a:extLst>
          </p:cNvPr>
          <p:cNvCxnSpPr>
            <a:cxnSpLocks/>
          </p:cNvCxnSpPr>
          <p:nvPr/>
        </p:nvCxnSpPr>
        <p:spPr>
          <a:xfrm flipV="1">
            <a:off x="4226011" y="8192530"/>
            <a:ext cx="9205784" cy="7763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CAC89D-4640-4615-860D-E30B0BE3F104}"/>
              </a:ext>
            </a:extLst>
          </p:cNvPr>
          <p:cNvSpPr/>
          <p:nvPr/>
        </p:nvSpPr>
        <p:spPr>
          <a:xfrm>
            <a:off x="4378411" y="3474221"/>
            <a:ext cx="6989805" cy="44682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4242CF-BAF8-46BC-AD29-E51FE11A8137}"/>
              </a:ext>
            </a:extLst>
          </p:cNvPr>
          <p:cNvCxnSpPr>
            <a:cxnSpLocks/>
          </p:cNvCxnSpPr>
          <p:nvPr/>
        </p:nvCxnSpPr>
        <p:spPr>
          <a:xfrm>
            <a:off x="11368216" y="5489368"/>
            <a:ext cx="9015304" cy="2593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C117CD-ED22-4680-B05D-84E61532ACC5}"/>
              </a:ext>
            </a:extLst>
          </p:cNvPr>
          <p:cNvSpPr/>
          <p:nvPr/>
        </p:nvSpPr>
        <p:spPr>
          <a:xfrm>
            <a:off x="11444890" y="4829522"/>
            <a:ext cx="2879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Processing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04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spc="-150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ATTENTION NETWORK in DEEP REINFORCEMENT LEARNING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1B683A-8DC4-4F4F-BC0E-A97835453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5" y="3905464"/>
            <a:ext cx="12462253" cy="50203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903BF4-A937-4DDF-B881-AA6C502E4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6073" y="4622144"/>
            <a:ext cx="9044528" cy="860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943AE5-A21E-445D-9FAC-94D6E93B1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724" y="9109186"/>
            <a:ext cx="4524375" cy="514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FC382C-8AF1-45C8-AF73-E8D1D270F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023" y="9939262"/>
            <a:ext cx="3886200" cy="1066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EA822C-1FCF-4D0D-B9E7-B0CACBBCF4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4153" y="3834664"/>
            <a:ext cx="5229225" cy="771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63DADD-2344-4D4D-BEAD-CF8C746A13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223" y="7917387"/>
            <a:ext cx="3990975" cy="733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A45133-5E42-4975-BD36-DE2A15423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2519" y="5052435"/>
            <a:ext cx="3667125" cy="666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3376D4-3246-4ACB-A9F7-4B4D416EA6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2522" y="6721486"/>
            <a:ext cx="3571875" cy="7239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8025E7-D9B3-4C10-9038-904B26BB1ACB}"/>
              </a:ext>
            </a:extLst>
          </p:cNvPr>
          <p:cNvSpPr/>
          <p:nvPr/>
        </p:nvSpPr>
        <p:spPr>
          <a:xfrm>
            <a:off x="3383673" y="5097313"/>
            <a:ext cx="1408670" cy="338575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AA6BFF-AEA8-4EC0-BB98-79D3D7A30EEB}"/>
              </a:ext>
            </a:extLst>
          </p:cNvPr>
          <p:cNvSpPr/>
          <p:nvPr/>
        </p:nvSpPr>
        <p:spPr>
          <a:xfrm>
            <a:off x="4969429" y="5473353"/>
            <a:ext cx="1164809" cy="2876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7FA388-B48F-40E0-B8B7-82508868A0C4}"/>
              </a:ext>
            </a:extLst>
          </p:cNvPr>
          <p:cNvSpPr/>
          <p:nvPr/>
        </p:nvSpPr>
        <p:spPr>
          <a:xfrm>
            <a:off x="7806260" y="4562745"/>
            <a:ext cx="1164809" cy="152977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8C28865-8FAD-4B7B-80BF-3D82CBDB5A5B}"/>
              </a:ext>
            </a:extLst>
          </p:cNvPr>
          <p:cNvSpPr/>
          <p:nvPr/>
        </p:nvSpPr>
        <p:spPr>
          <a:xfrm>
            <a:off x="6425514" y="5684108"/>
            <a:ext cx="4374291" cy="2286000"/>
          </a:xfrm>
          <a:custGeom>
            <a:avLst/>
            <a:gdLst>
              <a:gd name="connsiteX0" fmla="*/ 0 w 4374291"/>
              <a:gd name="connsiteY0" fmla="*/ 1495168 h 2286000"/>
              <a:gd name="connsiteX1" fmla="*/ 0 w 4374291"/>
              <a:gd name="connsiteY1" fmla="*/ 2286000 h 2286000"/>
              <a:gd name="connsiteX2" fmla="*/ 4374291 w 4374291"/>
              <a:gd name="connsiteY2" fmla="*/ 2286000 h 2286000"/>
              <a:gd name="connsiteX3" fmla="*/ 4374291 w 4374291"/>
              <a:gd name="connsiteY3" fmla="*/ 0 h 2286000"/>
              <a:gd name="connsiteX4" fmla="*/ 3015048 w 4374291"/>
              <a:gd name="connsiteY4" fmla="*/ 0 h 2286000"/>
              <a:gd name="connsiteX5" fmla="*/ 3015048 w 4374291"/>
              <a:gd name="connsiteY5" fmla="*/ 1569308 h 2286000"/>
              <a:gd name="connsiteX6" fmla="*/ 12356 w 4374291"/>
              <a:gd name="connsiteY6" fmla="*/ 1569308 h 2286000"/>
              <a:gd name="connsiteX7" fmla="*/ 0 w 4374291"/>
              <a:gd name="connsiteY7" fmla="*/ 1556951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4291" h="2286000">
                <a:moveTo>
                  <a:pt x="0" y="1495168"/>
                </a:moveTo>
                <a:lnTo>
                  <a:pt x="0" y="2286000"/>
                </a:lnTo>
                <a:lnTo>
                  <a:pt x="4374291" y="2286000"/>
                </a:lnTo>
                <a:lnTo>
                  <a:pt x="4374291" y="0"/>
                </a:lnTo>
                <a:lnTo>
                  <a:pt x="3015048" y="0"/>
                </a:lnTo>
                <a:lnTo>
                  <a:pt x="3015048" y="1569308"/>
                </a:lnTo>
                <a:lnTo>
                  <a:pt x="12356" y="1569308"/>
                </a:lnTo>
                <a:lnTo>
                  <a:pt x="0" y="1556951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3BA5F1-DFAC-436D-A950-D6CFFC657698}"/>
              </a:ext>
            </a:extLst>
          </p:cNvPr>
          <p:cNvSpPr/>
          <p:nvPr/>
        </p:nvSpPr>
        <p:spPr>
          <a:xfrm>
            <a:off x="14764470" y="4025274"/>
            <a:ext cx="6251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Linear Regression Form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A72986-0C3F-407A-9E68-EAF15A51D5E6}"/>
              </a:ext>
            </a:extLst>
          </p:cNvPr>
          <p:cNvSpPr/>
          <p:nvPr/>
        </p:nvSpPr>
        <p:spPr>
          <a:xfrm>
            <a:off x="20854323" y="5385810"/>
            <a:ext cx="1316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Pred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E435C0-2336-439E-B3A3-6F03825ED236}"/>
              </a:ext>
            </a:extLst>
          </p:cNvPr>
          <p:cNvSpPr/>
          <p:nvPr/>
        </p:nvSpPr>
        <p:spPr>
          <a:xfrm>
            <a:off x="17317609" y="5433264"/>
            <a:ext cx="1711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target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2050" name="Picture 2" descr="linear regression optimizationì ëí ì´ë¯¸ì§ ê²ìê²°ê³¼">
            <a:extLst>
              <a:ext uri="{FF2B5EF4-FFF2-40B4-BE49-F238E27FC236}">
                <a16:creationId xmlns:a16="http://schemas.microsoft.com/office/drawing/2014/main" id="{3C966925-8E4E-4838-981B-781531766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1" t="47984" r="33326" b="35946"/>
          <a:stretch/>
        </p:blipFill>
        <p:spPr bwMode="auto">
          <a:xfrm>
            <a:off x="15663921" y="7042677"/>
            <a:ext cx="7064995" cy="227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81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spc="-150" dirty="0">
                <a:solidFill>
                  <a:srgbClr val="002856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ATTENTION NETWORK in DEEP REINFORCEMENT LEARNING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E40C2F-7A8F-404E-9C76-7B3B279B5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768" y="3964499"/>
            <a:ext cx="7307469" cy="838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0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SEQ2SEQ MODEL</a:t>
            </a:r>
          </a:p>
        </p:txBody>
      </p:sp>
      <p:pic>
        <p:nvPicPr>
          <p:cNvPr id="2" name="seq2seq_4">
            <a:hlinkClick r:id="" action="ppaction://media"/>
            <a:extLst>
              <a:ext uri="{FF2B5EF4-FFF2-40B4-BE49-F238E27FC236}">
                <a16:creationId xmlns:a16="http://schemas.microsoft.com/office/drawing/2014/main" id="{AC7FE58F-53FB-4069-A11F-EA8787AFD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33205" y="8821898"/>
            <a:ext cx="13716000" cy="3657600"/>
          </a:xfrm>
          <a:prstGeom prst="rect">
            <a:avLst/>
          </a:prstGeom>
        </p:spPr>
      </p:pic>
      <p:pic>
        <p:nvPicPr>
          <p:cNvPr id="3" name="seq2seq_3">
            <a:hlinkClick r:id="" action="ppaction://media"/>
            <a:extLst>
              <a:ext uri="{FF2B5EF4-FFF2-40B4-BE49-F238E27FC236}">
                <a16:creationId xmlns:a16="http://schemas.microsoft.com/office/drawing/2014/main" id="{74FD478C-6FFC-42D2-A200-41A45D03BB2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33205" y="3435059"/>
            <a:ext cx="1371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SEQ2SEQ MODEL</a:t>
            </a:r>
          </a:p>
        </p:txBody>
      </p:sp>
      <p:pic>
        <p:nvPicPr>
          <p:cNvPr id="2" name="seq2seq_5">
            <a:hlinkClick r:id="" action="ppaction://media"/>
            <a:extLst>
              <a:ext uri="{FF2B5EF4-FFF2-40B4-BE49-F238E27FC236}">
                <a16:creationId xmlns:a16="http://schemas.microsoft.com/office/drawing/2014/main" id="{3E63F760-F2EC-49BD-97B5-F2B2188B2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6778" y="4433454"/>
            <a:ext cx="11335537" cy="4849091"/>
          </a:xfrm>
          <a:prstGeom prst="rect">
            <a:avLst/>
          </a:prstGeom>
        </p:spPr>
      </p:pic>
      <p:pic>
        <p:nvPicPr>
          <p:cNvPr id="3" name="seq2seq_6">
            <a:hlinkClick r:id="" action="ppaction://media"/>
            <a:extLst>
              <a:ext uri="{FF2B5EF4-FFF2-40B4-BE49-F238E27FC236}">
                <a16:creationId xmlns:a16="http://schemas.microsoft.com/office/drawing/2014/main" id="{092BB752-F117-4057-8B3D-0F80539B5F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314894" y="4018973"/>
            <a:ext cx="11335537" cy="50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SEQ2SEQ MODEL</a:t>
            </a:r>
          </a:p>
        </p:txBody>
      </p:sp>
      <p:pic>
        <p:nvPicPr>
          <p:cNvPr id="2" name="RNN_1">
            <a:hlinkClick r:id="" action="ppaction://media"/>
            <a:extLst>
              <a:ext uri="{FF2B5EF4-FFF2-40B4-BE49-F238E27FC236}">
                <a16:creationId xmlns:a16="http://schemas.microsoft.com/office/drawing/2014/main" id="{41D1BB22-30AF-6448-84EF-E7C88DED9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4769" y="3132674"/>
            <a:ext cx="15612872" cy="94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1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0471CA-D391-4AB3-9C7F-FC72E0AB4E82}"/>
              </a:ext>
            </a:extLst>
          </p:cNvPr>
          <p:cNvSpPr/>
          <p:nvPr/>
        </p:nvSpPr>
        <p:spPr>
          <a:xfrm>
            <a:off x="1187768" y="3377178"/>
            <a:ext cx="192177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rgbClr val="002856"/>
                </a:solidFill>
                <a:latin typeface="Noto Sans"/>
              </a:rPr>
              <a:t>Attention : the attention vector how strongly it is correlated with other elements</a:t>
            </a:r>
            <a:endParaRPr lang="ko-KR" altLang="en-US" sz="4400" dirty="0">
              <a:solidFill>
                <a:srgbClr val="002856"/>
              </a:solidFill>
            </a:endParaRPr>
          </a:p>
        </p:txBody>
      </p:sp>
      <p:pic>
        <p:nvPicPr>
          <p:cNvPr id="1026" name="Picture 2" descr="encoder-decoder model with additive attention layer">
            <a:extLst>
              <a:ext uri="{FF2B5EF4-FFF2-40B4-BE49-F238E27FC236}">
                <a16:creationId xmlns:a16="http://schemas.microsoft.com/office/drawing/2014/main" id="{5E81BBB1-5EF0-4710-85D4-2C297BE94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55" y="4692764"/>
            <a:ext cx="19638818" cy="696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80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29E3BA-08AF-B449-8E86-1BC78E18A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pic>
        <p:nvPicPr>
          <p:cNvPr id="3" name="seq2seq_7">
            <a:hlinkClick r:id="" action="ppaction://media"/>
            <a:extLst>
              <a:ext uri="{FF2B5EF4-FFF2-40B4-BE49-F238E27FC236}">
                <a16:creationId xmlns:a16="http://schemas.microsoft.com/office/drawing/2014/main" id="{CC2970C7-C8BD-C849-B03C-73D97F6592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8567" y="3428826"/>
            <a:ext cx="20019010" cy="877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29E3BA-08AF-B449-8E86-1BC78E18A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pic>
        <p:nvPicPr>
          <p:cNvPr id="4" name="attention_process">
            <a:hlinkClick r:id="" action="ppaction://media"/>
            <a:extLst>
              <a:ext uri="{FF2B5EF4-FFF2-40B4-BE49-F238E27FC236}">
                <a16:creationId xmlns:a16="http://schemas.microsoft.com/office/drawing/2014/main" id="{A59B9433-F372-6341-BE65-2AF46BB1EC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40284" y="2376277"/>
            <a:ext cx="18288000" cy="99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9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41"/>
          <p:cNvCxnSpPr/>
          <p:nvPr/>
        </p:nvCxnSpPr>
        <p:spPr>
          <a:xfrm>
            <a:off x="1187768" y="3205431"/>
            <a:ext cx="133191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AADBE3-CF2B-4650-8033-C0D523564250}"/>
              </a:ext>
            </a:extLst>
          </p:cNvPr>
          <p:cNvSpPr/>
          <p:nvPr/>
        </p:nvSpPr>
        <p:spPr>
          <a:xfrm>
            <a:off x="1119187" y="2350751"/>
            <a:ext cx="177549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</a:t>
            </a:r>
            <a:r>
              <a:rPr lang="ko-KR" altLang="en-US" sz="4400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장점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3" name="attention_tensor_dance">
            <a:hlinkClick r:id="" action="ppaction://media"/>
            <a:extLst>
              <a:ext uri="{FF2B5EF4-FFF2-40B4-BE49-F238E27FC236}">
                <a16:creationId xmlns:a16="http://schemas.microsoft.com/office/drawing/2014/main" id="{33118ED8-038E-F04D-AC23-2A32BBDF0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02166" y="3243501"/>
            <a:ext cx="16625455" cy="91555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422364-3E87-4DCE-B63D-4635222373EF}"/>
              </a:ext>
            </a:extLst>
          </p:cNvPr>
          <p:cNvSpPr/>
          <p:nvPr/>
        </p:nvSpPr>
        <p:spPr>
          <a:xfrm>
            <a:off x="1119186" y="3455515"/>
            <a:ext cx="232632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dependencies between source and target sequences </a:t>
            </a:r>
            <a:r>
              <a:rPr lang="en-US" altLang="ko-KR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not restricted by the in-between </a:t>
            </a:r>
            <a:r>
              <a:rPr lang="en-US" altLang="ko-KR" b="1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anymore</a:t>
            </a:r>
            <a:r>
              <a:rPr lang="en-US" altLang="ko-KR" dirty="0">
                <a:solidFill>
                  <a:srgbClr val="0028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ko-KR" altLang="en-US" sz="4500" b="1" dirty="0">
              <a:solidFill>
                <a:srgbClr val="002856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13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7750</TotalTime>
  <Words>328</Words>
  <Application>Microsoft Office PowerPoint</Application>
  <PresentationFormat>사용자 지정</PresentationFormat>
  <Paragraphs>81</Paragraphs>
  <Slides>23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 Unicode MS</vt:lpstr>
      <vt:lpstr>Noto Sans</vt:lpstr>
      <vt:lpstr>나눔고딕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이충기 (전기전자컴퓨터공학부)</cp:lastModifiedBy>
  <cp:revision>296</cp:revision>
  <dcterms:created xsi:type="dcterms:W3CDTF">2017-02-16T07:20:56Z</dcterms:created>
  <dcterms:modified xsi:type="dcterms:W3CDTF">2019-03-08T07:35:20Z</dcterms:modified>
</cp:coreProperties>
</file>